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0">
          <p15:clr>
            <a:srgbClr val="A4A3A4"/>
          </p15:clr>
        </p15:guide>
        <p15:guide id="2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193">
          <p15:clr>
            <a:srgbClr val="A4A3A4"/>
          </p15:clr>
        </p15:guide>
        <p15:guide id="2" pos="23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D4"/>
    <a:srgbClr val="75B6E5"/>
    <a:srgbClr val="26A3DD"/>
    <a:srgbClr val="A3CCEE"/>
    <a:srgbClr val="102D69"/>
    <a:srgbClr val="CFE2F6"/>
    <a:srgbClr val="0F78C8"/>
    <a:srgbClr val="2585B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>
      <p:cViewPr varScale="1">
        <p:scale>
          <a:sx n="77" d="100"/>
          <a:sy n="77" d="100"/>
        </p:scale>
        <p:origin x="714" y="90"/>
      </p:cViewPr>
      <p:guideLst>
        <p:guide orient="horz" pos="4060"/>
        <p:guide pos="3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58" y="-84"/>
      </p:cViewPr>
      <p:guideLst>
        <p:guide orient="horz" pos="5193"/>
        <p:guide pos="23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77E02-92A6-4B9C-BBA2-74867274E378}" type="slidenum">
              <a:rPr lang="da-DK" smtClean="0"/>
              <a:t>‹nr.›</a:t>
            </a:fld>
            <a:endParaRPr lang="da-DK"/>
          </a:p>
        </p:txBody>
      </p:sp>
      <p:pic>
        <p:nvPicPr>
          <p:cNvPr id="409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402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0EA3-EEEC-4EE3-8111-65C8C600CA44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6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4213" y="323850"/>
            <a:ext cx="5470525" cy="41036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4000" y="4680000"/>
            <a:ext cx="5472000" cy="3600000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227461" y="8676456"/>
            <a:ext cx="403077" cy="321941"/>
          </a:xfrm>
        </p:spPr>
        <p:txBody>
          <a:bodyPr/>
          <a:lstStyle/>
          <a:p>
            <a:pPr algn="ctr"/>
            <a:fld id="{DC720EA3-EEEC-4EE3-8111-65C8C600CA44}" type="slidenum">
              <a:rPr lang="da-DK" smtClean="0">
                <a:latin typeface="Lucida Sans"/>
              </a:rPr>
              <a:pPr algn="ctr"/>
              <a:t>1</a:t>
            </a:fld>
            <a:endParaRPr lang="da-DK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74704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26A3D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undertiteltypografien i masteren</a:t>
            </a:r>
            <a:endParaRPr lang="en-GB" noProof="0"/>
          </a:p>
        </p:txBody>
      </p:sp>
      <p:sp>
        <p:nvSpPr>
          <p:cNvPr id="4" name="Rektangel 3"/>
          <p:cNvSpPr/>
          <p:nvPr userDrawn="1"/>
        </p:nvSpPr>
        <p:spPr>
          <a:xfrm rot="16200000" flipH="1">
            <a:off x="7997456" y="6575711"/>
            <a:ext cx="461401" cy="108450"/>
          </a:xfrm>
          <a:prstGeom prst="rect">
            <a:avLst/>
          </a:prstGeom>
          <a:solidFill>
            <a:srgbClr val="75B6E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 rot="16200000" flipH="1">
            <a:off x="7928875" y="6375773"/>
            <a:ext cx="861282" cy="108450"/>
          </a:xfrm>
          <a:prstGeom prst="rect">
            <a:avLst/>
          </a:prstGeom>
          <a:solidFill>
            <a:srgbClr val="26A3D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 rot="16200000" flipH="1">
            <a:off x="8106372" y="6421910"/>
            <a:ext cx="769002" cy="108450"/>
          </a:xfrm>
          <a:prstGeom prst="rect">
            <a:avLst/>
          </a:prstGeom>
          <a:solidFill>
            <a:srgbClr val="A3CCE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 rot="16200000" flipH="1">
            <a:off x="8322321" y="6506501"/>
            <a:ext cx="599821" cy="108450"/>
          </a:xfrm>
          <a:prstGeom prst="rect">
            <a:avLst/>
          </a:prstGeom>
          <a:solidFill>
            <a:srgbClr val="0091D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0" y="5947200"/>
            <a:ext cx="931500" cy="496800"/>
          </a:xfrm>
          <a:prstGeom prst="rect">
            <a:avLst/>
          </a:prstGeom>
          <a:noFill/>
          <a:effectLst>
            <a:outerShdw blurRad="12700"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5472608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4" name="Rektangel 13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 userDrawn="1"/>
        </p:nvSpPr>
        <p:spPr>
          <a:xfrm>
            <a:off x="0" y="6165304"/>
            <a:ext cx="9144001" cy="695743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8299-75E1-4CB4-BEE9-744E7CCB30DF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94F1-3FBE-48AD-96BF-5B271DFBA6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817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Klik for at redigere i master</a:t>
            </a:r>
            <a:endParaRPr lang="en-GB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Klik for at redigere i master</a:t>
            </a:r>
          </a:p>
          <a:p>
            <a:pPr lvl="1"/>
            <a:r>
              <a:rPr lang="en-GB" noProof="0" smtClean="0"/>
              <a:t>Andet niveau</a:t>
            </a:r>
          </a:p>
          <a:p>
            <a:pPr lvl="2"/>
            <a:r>
              <a:rPr lang="en-GB" noProof="0" smtClean="0"/>
              <a:t>Tredje niveau</a:t>
            </a:r>
          </a:p>
          <a:p>
            <a:pPr lvl="3"/>
            <a:r>
              <a:rPr lang="en-GB" noProof="0" smtClean="0"/>
              <a:t>Fjerde niveau</a:t>
            </a:r>
          </a:p>
          <a:p>
            <a:pPr lvl="4"/>
            <a:r>
              <a:rPr lang="en-GB" noProof="0" smtClean="0"/>
              <a:t>Femte niveau</a:t>
            </a:r>
            <a:endParaRPr lang="en-GB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Lucida Sans"/>
              </a:defRPr>
            </a:lvl1pPr>
          </a:lstStyle>
          <a:p>
            <a:fld id="{BE0DDEB0-2A7A-4824-9558-A361FF9FC87C}" type="datetime4">
              <a:rPr lang="en-US" smtClean="0"/>
              <a:t>November 9, 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Lærer</a:t>
            </a:r>
            <a:r>
              <a:rPr lang="en-GB" dirty="0" smtClean="0"/>
              <a:t>-</a:t>
            </a:r>
            <a:r>
              <a:rPr lang="en-GB" dirty="0" err="1" smtClean="0"/>
              <a:t>elev</a:t>
            </a:r>
            <a:r>
              <a:rPr lang="en-GB" dirty="0" smtClean="0"/>
              <a:t>-register</a:t>
            </a:r>
            <a:endParaRPr lang="en-GB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600" dirty="0" err="1" smtClean="0"/>
              <a:t>Kontaktudvalg</a:t>
            </a:r>
            <a:r>
              <a:rPr lang="en-GB" sz="2600" dirty="0" smtClean="0"/>
              <a:t> 2020</a:t>
            </a:r>
          </a:p>
          <a:p>
            <a:r>
              <a:rPr lang="en-GB" sz="2600" dirty="0" smtClean="0"/>
              <a:t>Lone Stahlfest Møller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Formål: … at indsamle data, hvor </a:t>
            </a:r>
            <a:r>
              <a:rPr lang="da-DK" i="1" dirty="0"/>
              <a:t>elever</a:t>
            </a:r>
            <a:r>
              <a:rPr lang="da-DK" dirty="0"/>
              <a:t> fra grundskole til EUD og gymnasiet kan kobles sammen ned på </a:t>
            </a:r>
            <a:r>
              <a:rPr lang="da-DK" i="1" dirty="0"/>
              <a:t>klasse</a:t>
            </a:r>
            <a:r>
              <a:rPr lang="da-DK" dirty="0"/>
              <a:t>niveau, og hvor det også bliver muligt at koble </a:t>
            </a:r>
            <a:r>
              <a:rPr lang="da-DK" i="1" dirty="0"/>
              <a:t>underviseren</a:t>
            </a:r>
            <a:r>
              <a:rPr lang="da-DK" dirty="0"/>
              <a:t> i den konkrete </a:t>
            </a:r>
            <a:r>
              <a:rPr lang="da-DK" i="1" dirty="0"/>
              <a:t>lektion</a:t>
            </a:r>
            <a:r>
              <a:rPr lang="da-DK" dirty="0"/>
              <a:t> på. </a:t>
            </a:r>
          </a:p>
          <a:p>
            <a:r>
              <a:rPr lang="da-DK" dirty="0"/>
              <a:t>Finansieret af DRDS (</a:t>
            </a:r>
            <a:r>
              <a:rPr lang="en-US" dirty="0"/>
              <a:t>Danish Research Data for the Social Sciences)</a:t>
            </a:r>
            <a:endParaRPr lang="da-DK" dirty="0"/>
          </a:p>
          <a:p>
            <a:r>
              <a:rPr lang="da-DK" dirty="0"/>
              <a:t>5,2 mio. kr. fra 2019-2022</a:t>
            </a:r>
          </a:p>
          <a:p>
            <a:r>
              <a:rPr lang="da-DK" dirty="0"/>
              <a:t>Fra folkeskole til ungdomsuddannelser – senere måske videregående uddannelse</a:t>
            </a:r>
          </a:p>
          <a:p>
            <a:r>
              <a:rPr lang="da-DK" dirty="0"/>
              <a:t>Forskerfølgegruppe med deltagelse af UVM/STIL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Fakta om projekt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937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&gt;3000 arbejdstimer forbrugt i DST i 2020</a:t>
            </a:r>
          </a:p>
          <a:p>
            <a:r>
              <a:rPr lang="da-DK" dirty="0" smtClean="0"/>
              <a:t>11 medarbejdere fra uddannelsessektion</a:t>
            </a:r>
          </a:p>
          <a:p>
            <a:r>
              <a:rPr lang="da-DK" dirty="0" smtClean="0"/>
              <a:t>9 fra IT</a:t>
            </a:r>
          </a:p>
          <a:p>
            <a:r>
              <a:rPr lang="da-DK" dirty="0" smtClean="0"/>
              <a:t>2 fra </a:t>
            </a:r>
            <a:r>
              <a:rPr lang="da-DK" dirty="0" err="1" smtClean="0"/>
              <a:t>Metode&amp;Analyse</a:t>
            </a:r>
            <a:endParaRPr lang="da-DK" dirty="0" smtClean="0"/>
          </a:p>
          <a:p>
            <a:r>
              <a:rPr lang="da-DK" dirty="0" smtClean="0"/>
              <a:t>2 eksterne konsulenter</a:t>
            </a:r>
          </a:p>
          <a:p>
            <a:endParaRPr lang="da-DK" dirty="0"/>
          </a:p>
          <a:p>
            <a:r>
              <a:rPr lang="da-DK" dirty="0" smtClean="0"/>
              <a:t>… foruden leverandørernes arbejde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Status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559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Status for datamodtagelse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794" y="1948656"/>
            <a:ext cx="534352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8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794" y="2424906"/>
            <a:ext cx="5343525" cy="287655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Status for </a:t>
            </a:r>
            <a:r>
              <a:rPr lang="da-DK" dirty="0" smtClean="0"/>
              <a:t>datamodtagelse - fortsat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134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Til omverden:</a:t>
            </a:r>
          </a:p>
          <a:p>
            <a:r>
              <a:rPr lang="da-DK" dirty="0" err="1" smtClean="0"/>
              <a:t>KlasseID</a:t>
            </a:r>
            <a:endParaRPr lang="da-DK" dirty="0" smtClean="0"/>
          </a:p>
          <a:p>
            <a:r>
              <a:rPr lang="da-DK" dirty="0" smtClean="0"/>
              <a:t>Kortlægning af ungdomsuddannelserne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Interne:</a:t>
            </a:r>
          </a:p>
          <a:p>
            <a:r>
              <a:rPr lang="da-DK" dirty="0" smtClean="0"/>
              <a:t>Datamodel på plads</a:t>
            </a:r>
          </a:p>
          <a:p>
            <a:r>
              <a:rPr lang="da-DK" dirty="0" smtClean="0"/>
              <a:t>Modtagere bygget/sat op til de fleste datasæt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Leverancer 2020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388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ktangel 47"/>
          <p:cNvSpPr/>
          <p:nvPr/>
        </p:nvSpPr>
        <p:spPr>
          <a:xfrm>
            <a:off x="3952110" y="1013381"/>
            <a:ext cx="1608447" cy="23808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1749509" y="2305878"/>
            <a:ext cx="1623084" cy="183876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/>
          <p:cNvSpPr txBox="1"/>
          <p:nvPr/>
        </p:nvSpPr>
        <p:spPr>
          <a:xfrm>
            <a:off x="634846" y="228523"/>
            <a:ext cx="3643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Hovedstruktur i lærer-elev registret</a:t>
            </a:r>
          </a:p>
        </p:txBody>
      </p:sp>
      <p:sp>
        <p:nvSpPr>
          <p:cNvPr id="4" name="Rektangel 3"/>
          <p:cNvSpPr/>
          <p:nvPr/>
        </p:nvSpPr>
        <p:spPr>
          <a:xfrm>
            <a:off x="451097" y="2509688"/>
            <a:ext cx="971552" cy="7529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Datakilder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987066" y="2509687"/>
            <a:ext cx="1147969" cy="752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Modtage systemer</a:t>
            </a:r>
            <a:endParaRPr lang="da-DK" sz="1200" dirty="0">
              <a:solidFill>
                <a:schemeClr val="tx1"/>
              </a:solidFill>
            </a:endParaRPr>
          </a:p>
        </p:txBody>
      </p:sp>
      <p:cxnSp>
        <p:nvCxnSpPr>
          <p:cNvPr id="7" name="Lige pilforbindelse 6"/>
          <p:cNvCxnSpPr>
            <a:stCxn id="4" idx="3"/>
            <a:endCxn id="5" idx="1"/>
          </p:cNvCxnSpPr>
          <p:nvPr/>
        </p:nvCxnSpPr>
        <p:spPr>
          <a:xfrm flipV="1">
            <a:off x="1422649" y="2831812"/>
            <a:ext cx="564417" cy="1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4171282" y="1192289"/>
            <a:ext cx="1159035" cy="876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fejlsøgning/</a:t>
            </a:r>
          </a:p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Fejlretnings programmer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3952111" y="4144645"/>
            <a:ext cx="3253760" cy="208796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Cylinder 24"/>
          <p:cNvSpPr/>
          <p:nvPr/>
        </p:nvSpPr>
        <p:spPr>
          <a:xfrm>
            <a:off x="4171282" y="5429650"/>
            <a:ext cx="1156050" cy="506896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Register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30" name="Rektangel 29"/>
          <p:cNvSpPr/>
          <p:nvPr/>
        </p:nvSpPr>
        <p:spPr>
          <a:xfrm>
            <a:off x="5817594" y="5429651"/>
            <a:ext cx="1147969" cy="5068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Data Udtræk</a:t>
            </a:r>
            <a:endParaRPr lang="da-DK" sz="1200" dirty="0">
              <a:solidFill>
                <a:schemeClr val="tx1"/>
              </a:solidFill>
            </a:endParaRPr>
          </a:p>
        </p:txBody>
      </p:sp>
      <p:cxnSp>
        <p:nvCxnSpPr>
          <p:cNvPr id="32" name="Lige pilforbindelse 31"/>
          <p:cNvCxnSpPr>
            <a:stCxn id="25" idx="4"/>
            <a:endCxn id="30" idx="1"/>
          </p:cNvCxnSpPr>
          <p:nvPr/>
        </p:nvCxnSpPr>
        <p:spPr>
          <a:xfrm>
            <a:off x="5327332" y="5683098"/>
            <a:ext cx="490262" cy="1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pilforbindelse 37"/>
          <p:cNvCxnSpPr>
            <a:stCxn id="30" idx="3"/>
            <a:endCxn id="40" idx="1"/>
          </p:cNvCxnSpPr>
          <p:nvPr/>
        </p:nvCxnSpPr>
        <p:spPr>
          <a:xfrm>
            <a:off x="6965563" y="5669131"/>
            <a:ext cx="791884" cy="4785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39"/>
          <p:cNvSpPr/>
          <p:nvPr/>
        </p:nvSpPr>
        <p:spPr>
          <a:xfrm>
            <a:off x="7757447" y="5429650"/>
            <a:ext cx="1147969" cy="5068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Forsker service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8" name="Cylinder 27"/>
          <p:cNvSpPr/>
          <p:nvPr/>
        </p:nvSpPr>
        <p:spPr>
          <a:xfrm>
            <a:off x="4171282" y="2509687"/>
            <a:ext cx="1156050" cy="752965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>
                <a:solidFill>
                  <a:schemeClr val="tx1"/>
                </a:solidFill>
              </a:rPr>
              <a:t>Modtagede</a:t>
            </a:r>
            <a:r>
              <a:rPr lang="da-DK" sz="1200" dirty="0" smtClean="0">
                <a:solidFill>
                  <a:schemeClr val="tx1"/>
                </a:solidFill>
              </a:rPr>
              <a:t> data m </a:t>
            </a:r>
            <a:r>
              <a:rPr lang="da-DK" sz="1200" dirty="0" err="1" smtClean="0">
                <a:solidFill>
                  <a:schemeClr val="tx1"/>
                </a:solidFill>
              </a:rPr>
              <a:t>evt</a:t>
            </a:r>
            <a:r>
              <a:rPr lang="da-DK" sz="1200" dirty="0" smtClean="0">
                <a:solidFill>
                  <a:schemeClr val="tx1"/>
                </a:solidFill>
              </a:rPr>
              <a:t> rettelser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4171283" y="4334989"/>
            <a:ext cx="1156050" cy="6261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Indlæg data i samlet register</a:t>
            </a:r>
            <a:endParaRPr lang="da-DK" sz="1200" dirty="0">
              <a:solidFill>
                <a:schemeClr val="tx1"/>
              </a:solidFill>
            </a:endParaRPr>
          </a:p>
        </p:txBody>
      </p:sp>
      <p:cxnSp>
        <p:nvCxnSpPr>
          <p:cNvPr id="49" name="Lige pilforbindelse 48"/>
          <p:cNvCxnSpPr>
            <a:stCxn id="44" idx="2"/>
            <a:endCxn id="25" idx="1"/>
          </p:cNvCxnSpPr>
          <p:nvPr/>
        </p:nvCxnSpPr>
        <p:spPr>
          <a:xfrm>
            <a:off x="4745348" y="4961154"/>
            <a:ext cx="10986" cy="468496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felt 2"/>
          <p:cNvSpPr txBox="1"/>
          <p:nvPr/>
        </p:nvSpPr>
        <p:spPr>
          <a:xfrm>
            <a:off x="1784711" y="3383845"/>
            <a:ext cx="1521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(kopi af </a:t>
            </a:r>
            <a:r>
              <a:rPr lang="da-DK" sz="1000" dirty="0" err="1" smtClean="0"/>
              <a:t>modtagede</a:t>
            </a:r>
            <a:r>
              <a:rPr lang="da-DK" sz="1000" dirty="0" smtClean="0"/>
              <a:t> data gemmes, i CEMOS eller i Aula/Unilogin modtage systemer)</a:t>
            </a:r>
            <a:endParaRPr lang="da-DK" sz="1000" dirty="0"/>
          </a:p>
        </p:txBody>
      </p:sp>
      <p:cxnSp>
        <p:nvCxnSpPr>
          <p:cNvPr id="8" name="Lige pilforbindelse 7"/>
          <p:cNvCxnSpPr>
            <a:stCxn id="5" idx="3"/>
            <a:endCxn id="28" idx="2"/>
          </p:cNvCxnSpPr>
          <p:nvPr/>
        </p:nvCxnSpPr>
        <p:spPr>
          <a:xfrm>
            <a:off x="3135035" y="2886170"/>
            <a:ext cx="1036247" cy="0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pilforbindelse 25"/>
          <p:cNvCxnSpPr>
            <a:stCxn id="10" idx="2"/>
            <a:endCxn id="28" idx="1"/>
          </p:cNvCxnSpPr>
          <p:nvPr/>
        </p:nvCxnSpPr>
        <p:spPr>
          <a:xfrm flipH="1">
            <a:off x="4749307" y="2069286"/>
            <a:ext cx="1493" cy="440401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>
            <a:stCxn id="28" idx="3"/>
            <a:endCxn id="44" idx="0"/>
          </p:cNvCxnSpPr>
          <p:nvPr/>
        </p:nvCxnSpPr>
        <p:spPr>
          <a:xfrm>
            <a:off x="4749307" y="3262652"/>
            <a:ext cx="1" cy="1072337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felt 55"/>
          <p:cNvSpPr txBox="1"/>
          <p:nvPr/>
        </p:nvSpPr>
        <p:spPr>
          <a:xfrm>
            <a:off x="1834376" y="2013668"/>
            <a:ext cx="1472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 smtClean="0"/>
              <a:t>Modtage område</a:t>
            </a:r>
            <a:endParaRPr lang="da-DK" sz="1400" b="1" dirty="0"/>
          </a:p>
        </p:txBody>
      </p:sp>
      <p:sp>
        <p:nvSpPr>
          <p:cNvPr id="60" name="Tekstfelt 59"/>
          <p:cNvSpPr txBox="1"/>
          <p:nvPr/>
        </p:nvSpPr>
        <p:spPr>
          <a:xfrm>
            <a:off x="3918633" y="703273"/>
            <a:ext cx="1670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 smtClean="0"/>
              <a:t>Fejlsøgningsområde</a:t>
            </a:r>
            <a:endParaRPr lang="da-DK" sz="1400" b="1" dirty="0"/>
          </a:p>
        </p:txBody>
      </p:sp>
      <p:sp>
        <p:nvSpPr>
          <p:cNvPr id="61" name="Tekstfelt 60"/>
          <p:cNvSpPr txBox="1"/>
          <p:nvPr/>
        </p:nvSpPr>
        <p:spPr>
          <a:xfrm>
            <a:off x="5008955" y="3820129"/>
            <a:ext cx="1403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 smtClean="0"/>
              <a:t>Register område</a:t>
            </a:r>
            <a:endParaRPr lang="da-DK" sz="1400" b="1" dirty="0"/>
          </a:p>
        </p:txBody>
      </p:sp>
      <p:sp>
        <p:nvSpPr>
          <p:cNvPr id="64" name="Rektangel med enkelt afklippet hjørne 63"/>
          <p:cNvSpPr/>
          <p:nvPr/>
        </p:nvSpPr>
        <p:spPr>
          <a:xfrm>
            <a:off x="6138581" y="1689652"/>
            <a:ext cx="2259984" cy="163751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00" dirty="0" smtClean="0">
                <a:solidFill>
                  <a:schemeClr val="tx1"/>
                </a:solidFill>
              </a:rPr>
              <a:t>Data ligger separat per kilde: I </a:t>
            </a:r>
            <a:r>
              <a:rPr lang="da-DK" sz="1000" dirty="0">
                <a:solidFill>
                  <a:schemeClr val="tx1"/>
                </a:solidFill>
              </a:rPr>
              <a:t>fælles  </a:t>
            </a:r>
            <a:r>
              <a:rPr lang="da-DK" sz="1000" dirty="0" smtClean="0">
                <a:solidFill>
                  <a:schemeClr val="tx1"/>
                </a:solidFill>
              </a:rPr>
              <a:t>tabeller. </a:t>
            </a:r>
            <a:r>
              <a:rPr lang="da-DK" sz="1000" dirty="0">
                <a:solidFill>
                  <a:schemeClr val="tx1"/>
                </a:solidFill>
              </a:rPr>
              <a:t>Data er mærket med Kilde ID, og anvender stadig kun de nøgler vi fik med data </a:t>
            </a:r>
            <a:r>
              <a:rPr lang="da-DK" sz="1000" dirty="0" smtClean="0">
                <a:solidFill>
                  <a:schemeClr val="tx1"/>
                </a:solidFill>
              </a:rPr>
              <a:t>udefra. Og er i præcist den struktur, vi fik data i</a:t>
            </a:r>
            <a:endParaRPr lang="da-DK" sz="1000" dirty="0">
              <a:solidFill>
                <a:schemeClr val="tx1"/>
              </a:solidFill>
            </a:endParaRPr>
          </a:p>
          <a:p>
            <a:endParaRPr lang="da-DK" sz="1000" dirty="0" smtClean="0">
              <a:solidFill>
                <a:schemeClr val="tx1"/>
              </a:solidFill>
            </a:endParaRPr>
          </a:p>
          <a:p>
            <a:r>
              <a:rPr lang="da-DK" sz="1000" dirty="0" smtClean="0">
                <a:solidFill>
                  <a:schemeClr val="tx1"/>
                </a:solidFill>
              </a:rPr>
              <a:t>Der vil være modstridende- og manglede data: Indenfor- og på tværs af kilder..</a:t>
            </a:r>
          </a:p>
          <a:p>
            <a:endParaRPr lang="da-DK" sz="1000" dirty="0">
              <a:solidFill>
                <a:schemeClr val="tx1"/>
              </a:solidFill>
            </a:endParaRPr>
          </a:p>
        </p:txBody>
      </p:sp>
      <p:cxnSp>
        <p:nvCxnSpPr>
          <p:cNvPr id="66" name="Lige forbindelse 65"/>
          <p:cNvCxnSpPr>
            <a:stCxn id="28" idx="4"/>
            <a:endCxn id="64" idx="2"/>
          </p:cNvCxnSpPr>
          <p:nvPr/>
        </p:nvCxnSpPr>
        <p:spPr>
          <a:xfrm flipV="1">
            <a:off x="5327332" y="2508409"/>
            <a:ext cx="811249" cy="37776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ktangel med enkelt afklippet hjørne 67"/>
          <p:cNvSpPr/>
          <p:nvPr/>
        </p:nvSpPr>
        <p:spPr>
          <a:xfrm>
            <a:off x="1160864" y="5187201"/>
            <a:ext cx="2263757" cy="99179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00" dirty="0" smtClean="0">
                <a:solidFill>
                  <a:schemeClr val="tx1"/>
                </a:solidFill>
              </a:rPr>
              <a:t>Data ligger normaliseret (én oplysning ligger kun én gang) og konsistensen med andre oplysninger er sikret så vidt muligt.</a:t>
            </a:r>
          </a:p>
          <a:p>
            <a:r>
              <a:rPr lang="da-DK" sz="1000" dirty="0" smtClean="0">
                <a:solidFill>
                  <a:schemeClr val="tx1"/>
                </a:solidFill>
              </a:rPr>
              <a:t>Data er tildelt unikke nøgler (</a:t>
            </a:r>
            <a:r>
              <a:rPr lang="da-DK" sz="1000" dirty="0" err="1" smtClean="0">
                <a:solidFill>
                  <a:schemeClr val="tx1"/>
                </a:solidFill>
              </a:rPr>
              <a:t>ElevID</a:t>
            </a:r>
            <a:r>
              <a:rPr lang="da-DK" sz="1000" dirty="0" smtClean="0">
                <a:solidFill>
                  <a:schemeClr val="tx1"/>
                </a:solidFill>
              </a:rPr>
              <a:t>, </a:t>
            </a:r>
            <a:r>
              <a:rPr lang="da-DK" sz="1000" dirty="0" err="1" smtClean="0">
                <a:solidFill>
                  <a:schemeClr val="tx1"/>
                </a:solidFill>
              </a:rPr>
              <a:t>UnderviserID</a:t>
            </a:r>
            <a:r>
              <a:rPr lang="da-DK" sz="1000" dirty="0" smtClean="0">
                <a:solidFill>
                  <a:schemeClr val="tx1"/>
                </a:solidFill>
              </a:rPr>
              <a:t>, </a:t>
            </a:r>
            <a:r>
              <a:rPr lang="da-DK" sz="1000" dirty="0" err="1" smtClean="0">
                <a:solidFill>
                  <a:schemeClr val="tx1"/>
                </a:solidFill>
              </a:rPr>
              <a:t>GruppeID</a:t>
            </a:r>
            <a:r>
              <a:rPr lang="da-DK" sz="1000" dirty="0" smtClean="0">
                <a:solidFill>
                  <a:schemeClr val="tx1"/>
                </a:solidFill>
              </a:rPr>
              <a:t>, </a:t>
            </a:r>
            <a:r>
              <a:rPr lang="da-DK" sz="1000" dirty="0" err="1" smtClean="0">
                <a:solidFill>
                  <a:schemeClr val="tx1"/>
                </a:solidFill>
              </a:rPr>
              <a:t>FagID</a:t>
            </a:r>
            <a:r>
              <a:rPr lang="da-DK" sz="1000" dirty="0" smtClean="0">
                <a:solidFill>
                  <a:schemeClr val="tx1"/>
                </a:solidFill>
              </a:rPr>
              <a:t> mv)</a:t>
            </a:r>
            <a:endParaRPr lang="da-DK" sz="1000" dirty="0">
              <a:solidFill>
                <a:schemeClr val="tx1"/>
              </a:solidFill>
            </a:endParaRPr>
          </a:p>
        </p:txBody>
      </p:sp>
      <p:cxnSp>
        <p:nvCxnSpPr>
          <p:cNvPr id="69" name="Lige forbindelse 68"/>
          <p:cNvCxnSpPr>
            <a:stCxn id="68" idx="0"/>
            <a:endCxn id="25" idx="2"/>
          </p:cNvCxnSpPr>
          <p:nvPr/>
        </p:nvCxnSpPr>
        <p:spPr>
          <a:xfrm>
            <a:off x="3424621" y="5683098"/>
            <a:ext cx="74666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931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IT-udvikling af prototype for folkeskole</a:t>
            </a:r>
          </a:p>
          <a:p>
            <a:pPr lvl="1"/>
            <a:r>
              <a:rPr lang="da-DK" dirty="0"/>
              <a:t>Datamodtagelse</a:t>
            </a:r>
          </a:p>
          <a:p>
            <a:pPr lvl="1"/>
            <a:r>
              <a:rPr lang="da-DK" dirty="0"/>
              <a:t>Opbygge historik</a:t>
            </a:r>
          </a:p>
          <a:p>
            <a:pPr lvl="1"/>
            <a:r>
              <a:rPr lang="da-DK" dirty="0"/>
              <a:t>Fejlsøgning</a:t>
            </a:r>
          </a:p>
          <a:p>
            <a:pPr lvl="1"/>
            <a:r>
              <a:rPr lang="da-DK" dirty="0" err="1"/>
              <a:t>Pseudonymisering</a:t>
            </a:r>
            <a:endParaRPr lang="da-DK" dirty="0"/>
          </a:p>
          <a:p>
            <a:pPr lvl="1"/>
            <a:r>
              <a:rPr lang="da-DK" dirty="0"/>
              <a:t>Samkøre </a:t>
            </a:r>
            <a:r>
              <a:rPr lang="da-DK" dirty="0" smtClean="0"/>
              <a:t>kilder</a:t>
            </a:r>
          </a:p>
          <a:p>
            <a:r>
              <a:rPr lang="da-DK" dirty="0" smtClean="0"/>
              <a:t>Analyse</a:t>
            </a:r>
          </a:p>
          <a:p>
            <a:pPr lvl="1"/>
            <a:r>
              <a:rPr lang="da-DK" dirty="0" smtClean="0"/>
              <a:t>Kvalitet</a:t>
            </a:r>
          </a:p>
          <a:p>
            <a:pPr lvl="1"/>
            <a:r>
              <a:rPr lang="da-DK" dirty="0" smtClean="0"/>
              <a:t>Fejlsøgning</a:t>
            </a:r>
          </a:p>
          <a:p>
            <a:pPr lvl="1"/>
            <a:r>
              <a:rPr lang="da-DK" dirty="0" smtClean="0"/>
              <a:t>Forretningsregler for fejlretning</a:t>
            </a:r>
          </a:p>
          <a:p>
            <a:endParaRPr lang="da-DK" dirty="0" smtClean="0"/>
          </a:p>
          <a:p>
            <a:pPr lvl="1"/>
            <a:endParaRPr lang="da-DK" dirty="0"/>
          </a:p>
          <a:p>
            <a:pPr marL="268288" lvl="1" indent="0">
              <a:buNone/>
            </a:pPr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vi i gang med nu?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703600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Ds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6DD"/>
      </a:accent1>
      <a:accent2>
        <a:srgbClr val="2585B8"/>
      </a:accent2>
      <a:accent3>
        <a:srgbClr val="A0B24F"/>
      </a:accent3>
      <a:accent4>
        <a:srgbClr val="6AB24F"/>
      </a:accent4>
      <a:accent5>
        <a:srgbClr val="D73858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s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BA6DD"/>
    </a:accent1>
    <a:accent2>
      <a:srgbClr val="2585B8"/>
    </a:accent2>
    <a:accent3>
      <a:srgbClr val="A0B24F"/>
    </a:accent3>
    <a:accent4>
      <a:srgbClr val="6AB24F"/>
    </a:accent4>
    <a:accent5>
      <a:srgbClr val="D73858"/>
    </a:accent5>
    <a:accent6>
      <a:srgbClr val="F79646"/>
    </a:accent6>
    <a:hlink>
      <a:srgbClr val="0000FF"/>
    </a:hlink>
    <a:folHlink>
      <a:srgbClr val="800080"/>
    </a:folHlink>
  </a:clrScheme>
</a:themeOverrid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DstBlue</Template>
  <TotalTime>72</TotalTime>
  <Words>305</Words>
  <Application>Microsoft Office PowerPoint</Application>
  <PresentationFormat>Skærmshow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Lucida Sans</vt:lpstr>
      <vt:lpstr>Lucida Sans Unicode</vt:lpstr>
      <vt:lpstr>Wingdings</vt:lpstr>
      <vt:lpstr>Kontortema</vt:lpstr>
      <vt:lpstr>Lærer-elev-register</vt:lpstr>
      <vt:lpstr>Fakta om projekt</vt:lpstr>
      <vt:lpstr>Status</vt:lpstr>
      <vt:lpstr>Status for datamodtagelse</vt:lpstr>
      <vt:lpstr>Status for datamodtagelse - fortsat</vt:lpstr>
      <vt:lpstr>Leverancer 2020</vt:lpstr>
      <vt:lpstr>PowerPoint-præsentation</vt:lpstr>
      <vt:lpstr>Hvad er vi i gang med nu?</vt:lpstr>
    </vt:vector>
  </TitlesOfParts>
  <Company>Danmarks Statistik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Lærer-elev-register</dc:title>
  <dc:creator>Lone Stahlfest Møller</dc:creator>
  <cp:lastModifiedBy>Lone Stahlfest Møller</cp:lastModifiedBy>
  <cp:revision>1</cp:revision>
  <dcterms:created xsi:type="dcterms:W3CDTF">2020-11-09T07:48:55Z</dcterms:created>
  <dcterms:modified xsi:type="dcterms:W3CDTF">2020-11-09T09:01:27Z</dcterms:modified>
</cp:coreProperties>
</file>