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0">
          <p15:clr>
            <a:srgbClr val="A4A3A4"/>
          </p15:clr>
        </p15:guide>
        <p15:guide id="2" pos="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 Urhammer" initials="EU" lastIdx="2" clrIdx="0">
    <p:extLst>
      <p:ext uri="{19B8F6BF-5375-455C-9EA6-DF929625EA0E}">
        <p15:presenceInfo xmlns:p15="http://schemas.microsoft.com/office/powerpoint/2012/main" userId="S-1-5-21-2031436270-1089497111-1341851483-375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B"/>
    <a:srgbClr val="A3C195"/>
    <a:srgbClr val="A0D255"/>
    <a:srgbClr val="008627"/>
    <a:srgbClr val="76AA71"/>
    <a:srgbClr val="479651"/>
    <a:srgbClr val="6AB24F"/>
    <a:srgbClr val="2585B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4" autoAdjust="0"/>
    <p:restoredTop sz="94660"/>
  </p:normalViewPr>
  <p:slideViewPr>
    <p:cSldViewPr>
      <p:cViewPr varScale="1">
        <p:scale>
          <a:sx n="109" d="100"/>
          <a:sy n="109" d="100"/>
        </p:scale>
        <p:origin x="936" y="96"/>
      </p:cViewPr>
      <p:guideLst>
        <p:guide orient="horz" pos="4060"/>
        <p:guide pos="3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5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1FA05-56DB-452A-B4B7-E57575E8C5E7}" type="slidenum">
              <a:rPr lang="da-DK" smtClean="0"/>
              <a:t>‹nr.›</a:t>
            </a:fld>
            <a:endParaRPr lang="da-DK"/>
          </a:p>
        </p:txBody>
      </p:sp>
      <p:pic>
        <p:nvPicPr>
          <p:cNvPr id="6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98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D0D4A-5A8D-4E07-938E-A0B3E20FF66C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90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4213" y="323850"/>
            <a:ext cx="5472112" cy="41036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4000" y="4680000"/>
            <a:ext cx="5472000" cy="3600000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140968" y="8676456"/>
            <a:ext cx="432048" cy="313184"/>
          </a:xfrm>
        </p:spPr>
        <p:txBody>
          <a:bodyPr/>
          <a:lstStyle/>
          <a:p>
            <a:pPr algn="ctr"/>
            <a:fld id="{65CD0D4A-5A8D-4E07-938E-A0B3E20FF66C}" type="slidenum">
              <a:rPr lang="da-DK" smtClean="0"/>
              <a:pPr algn="ctr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523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D0D4A-5A8D-4E07-938E-A0B3E20FF66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37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6AB24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undertiteltypografien i masteren</a:t>
            </a:r>
            <a:endParaRPr lang="da-DK" noProof="0"/>
          </a:p>
        </p:txBody>
      </p:sp>
      <p:sp>
        <p:nvSpPr>
          <p:cNvPr id="8" name="Rektangel 7"/>
          <p:cNvSpPr/>
          <p:nvPr userDrawn="1"/>
        </p:nvSpPr>
        <p:spPr>
          <a:xfrm rot="16200000" flipH="1">
            <a:off x="7997456" y="6575711"/>
            <a:ext cx="461401" cy="108450"/>
          </a:xfrm>
          <a:prstGeom prst="rect">
            <a:avLst/>
          </a:prstGeom>
          <a:solidFill>
            <a:srgbClr val="76AA7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 rot="16200000" flipH="1">
            <a:off x="7928875" y="6375773"/>
            <a:ext cx="861282" cy="108450"/>
          </a:xfrm>
          <a:prstGeom prst="rect">
            <a:avLst/>
          </a:prstGeom>
          <a:solidFill>
            <a:srgbClr val="4796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ktangel 11"/>
          <p:cNvSpPr/>
          <p:nvPr userDrawn="1"/>
        </p:nvSpPr>
        <p:spPr>
          <a:xfrm rot="16200000" flipH="1">
            <a:off x="8106372" y="6421910"/>
            <a:ext cx="769002" cy="108450"/>
          </a:xfrm>
          <a:prstGeom prst="rect">
            <a:avLst/>
          </a:prstGeom>
          <a:solidFill>
            <a:srgbClr val="A3C1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ktangel 12"/>
          <p:cNvSpPr/>
          <p:nvPr userDrawn="1"/>
        </p:nvSpPr>
        <p:spPr>
          <a:xfrm rot="16200000" flipH="1">
            <a:off x="8322321" y="6506501"/>
            <a:ext cx="599821" cy="108450"/>
          </a:xfrm>
          <a:prstGeom prst="rect">
            <a:avLst/>
          </a:prstGeom>
          <a:solidFill>
            <a:srgbClr val="00863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JV\DIV\logoer\Logo2013\D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0" y="5958000"/>
            <a:ext cx="939857" cy="489600"/>
          </a:xfrm>
          <a:prstGeom prst="rect">
            <a:avLst/>
          </a:prstGeom>
          <a:noFill/>
          <a:effectLst>
            <a:outerShdw blurRad="12700"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863B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6AB24F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6AB24F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6AB24F"/>
              </a:buClr>
              <a:buSzPct val="100000"/>
              <a:buFontTx/>
              <a:buChar char="-"/>
              <a:defRPr sz="180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0086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4" name="Gruppe 3"/>
          <p:cNvGrpSpPr/>
          <p:nvPr userDrawn="1"/>
        </p:nvGrpSpPr>
        <p:grpSpPr>
          <a:xfrm>
            <a:off x="8202569" y="6346825"/>
            <a:ext cx="422476" cy="514221"/>
            <a:chOff x="8202569" y="6346825"/>
            <a:chExt cx="422476" cy="514221"/>
          </a:xfrm>
        </p:grpSpPr>
        <p:sp>
          <p:nvSpPr>
            <p:cNvPr id="14" name="Rektangel 13"/>
            <p:cNvSpPr/>
            <p:nvPr userDrawn="1"/>
          </p:nvSpPr>
          <p:spPr>
            <a:xfrm rot="16200000" flipH="1">
              <a:off x="8110419" y="6677720"/>
              <a:ext cx="275476" cy="91175"/>
            </a:xfrm>
            <a:prstGeom prst="rect">
              <a:avLst/>
            </a:prstGeom>
            <a:solidFill>
              <a:srgbClr val="76AA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5" name="Rektangel 14"/>
            <p:cNvSpPr/>
            <p:nvPr userDrawn="1"/>
          </p:nvSpPr>
          <p:spPr>
            <a:xfrm rot="16200000" flipH="1">
              <a:off x="8101480" y="6558348"/>
              <a:ext cx="514221" cy="91175"/>
            </a:xfrm>
            <a:prstGeom prst="rect">
              <a:avLst/>
            </a:prstGeom>
            <a:solidFill>
              <a:srgbClr val="A0D2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 rot="16200000" flipH="1">
              <a:off x="8239461" y="6585895"/>
              <a:ext cx="459126" cy="91175"/>
            </a:xfrm>
            <a:prstGeom prst="rect">
              <a:avLst/>
            </a:prstGeom>
            <a:solidFill>
              <a:srgbClr val="00862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 rot="16200000" flipH="1">
              <a:off x="8400399" y="6636399"/>
              <a:ext cx="358118" cy="91175"/>
            </a:xfrm>
            <a:prstGeom prst="rect">
              <a:avLst/>
            </a:prstGeom>
            <a:solidFill>
              <a:srgbClr val="A3C19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50" name="Picture 2" descr="H:\JV\DIV\logoer\Logo2013\D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9606" cy="3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323528" y="1628800"/>
            <a:ext cx="5472608" cy="4536504"/>
          </a:xfrm>
        </p:spPr>
        <p:txBody>
          <a:bodyPr/>
          <a:lstStyle>
            <a:lvl1pPr marL="288000" indent="-288000">
              <a:buClr>
                <a:srgbClr val="6AB24F"/>
              </a:buClr>
              <a:buFont typeface="Wingdings" pitchFamily="2" charset="2"/>
              <a:buChar char=""/>
              <a:defRPr sz="2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2925" indent="-276225">
              <a:buClr>
                <a:srgbClr val="6AB24F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6AB24F"/>
              </a:buClr>
              <a:buSzPct val="100000"/>
              <a:buFontTx/>
              <a:buChar char="-"/>
              <a:tabLst/>
              <a:defRPr sz="1800" baseline="0">
                <a:solidFill>
                  <a:schemeClr val="tx1"/>
                </a:solidFill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solidFill>
                  <a:srgbClr val="2585B8"/>
                </a:solidFill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solidFill>
                  <a:srgbClr val="2585B8"/>
                </a:solidFill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863B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863B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14" name="Rektangel 13"/>
          <p:cNvSpPr/>
          <p:nvPr userDrawn="1"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0086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7" name="Gruppe 16"/>
          <p:cNvGrpSpPr/>
          <p:nvPr userDrawn="1"/>
        </p:nvGrpSpPr>
        <p:grpSpPr>
          <a:xfrm>
            <a:off x="8202569" y="6346825"/>
            <a:ext cx="422476" cy="514221"/>
            <a:chOff x="8202569" y="6346825"/>
            <a:chExt cx="422476" cy="514221"/>
          </a:xfrm>
        </p:grpSpPr>
        <p:sp>
          <p:nvSpPr>
            <p:cNvPr id="18" name="Rektangel 17"/>
            <p:cNvSpPr/>
            <p:nvPr userDrawn="1"/>
          </p:nvSpPr>
          <p:spPr>
            <a:xfrm rot="16200000" flipH="1">
              <a:off x="8110419" y="6677720"/>
              <a:ext cx="275476" cy="91175"/>
            </a:xfrm>
            <a:prstGeom prst="rect">
              <a:avLst/>
            </a:prstGeom>
            <a:solidFill>
              <a:srgbClr val="76AA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 rot="16200000" flipH="1">
              <a:off x="8101480" y="6558348"/>
              <a:ext cx="514221" cy="91175"/>
            </a:xfrm>
            <a:prstGeom prst="rect">
              <a:avLst/>
            </a:prstGeom>
            <a:solidFill>
              <a:srgbClr val="A0D2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0" name="Rektangel 19"/>
            <p:cNvSpPr/>
            <p:nvPr userDrawn="1"/>
          </p:nvSpPr>
          <p:spPr>
            <a:xfrm rot="16200000" flipH="1">
              <a:off x="8239461" y="6585895"/>
              <a:ext cx="459126" cy="91175"/>
            </a:xfrm>
            <a:prstGeom prst="rect">
              <a:avLst/>
            </a:prstGeom>
            <a:solidFill>
              <a:srgbClr val="00862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" name="Rektangel 20"/>
            <p:cNvSpPr/>
            <p:nvPr userDrawn="1"/>
          </p:nvSpPr>
          <p:spPr>
            <a:xfrm rot="16200000" flipH="1">
              <a:off x="8400399" y="6636399"/>
              <a:ext cx="358118" cy="91175"/>
            </a:xfrm>
            <a:prstGeom prst="rect">
              <a:avLst/>
            </a:prstGeom>
            <a:solidFill>
              <a:srgbClr val="A3C19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Picture 2" descr="H:\JV\DIV\logoer\Logo2013\D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9606" cy="3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863B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0086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>
            <a:off x="8202569" y="6346825"/>
            <a:ext cx="422476" cy="514221"/>
            <a:chOff x="8202569" y="6346825"/>
            <a:chExt cx="422476" cy="514221"/>
          </a:xfrm>
        </p:grpSpPr>
        <p:sp>
          <p:nvSpPr>
            <p:cNvPr id="15" name="Rektangel 14"/>
            <p:cNvSpPr/>
            <p:nvPr userDrawn="1"/>
          </p:nvSpPr>
          <p:spPr>
            <a:xfrm rot="16200000" flipH="1">
              <a:off x="8110419" y="6677720"/>
              <a:ext cx="275476" cy="91175"/>
            </a:xfrm>
            <a:prstGeom prst="rect">
              <a:avLst/>
            </a:prstGeom>
            <a:solidFill>
              <a:srgbClr val="76AA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 rot="16200000" flipH="1">
              <a:off x="8101480" y="6558348"/>
              <a:ext cx="514221" cy="91175"/>
            </a:xfrm>
            <a:prstGeom prst="rect">
              <a:avLst/>
            </a:prstGeom>
            <a:solidFill>
              <a:srgbClr val="A0D2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 rot="16200000" flipH="1">
              <a:off x="8239461" y="6585895"/>
              <a:ext cx="459126" cy="91175"/>
            </a:xfrm>
            <a:prstGeom prst="rect">
              <a:avLst/>
            </a:prstGeom>
            <a:solidFill>
              <a:srgbClr val="00862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 rot="16200000" flipH="1">
              <a:off x="8400399" y="6636399"/>
              <a:ext cx="358118" cy="91175"/>
            </a:xfrm>
            <a:prstGeom prst="rect">
              <a:avLst/>
            </a:prstGeom>
            <a:solidFill>
              <a:srgbClr val="A3C19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863B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pic>
        <p:nvPicPr>
          <p:cNvPr id="12" name="Picture 2" descr="H:\JV\DIV\logoer\Logo2013\D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9606" cy="3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B58F-AC13-4903-8879-AD243BC7CE0E}" type="datetime4">
              <a:rPr lang="en-US" smtClean="0"/>
              <a:t>January 21, 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hangingPunct="0"/>
            <a:r>
              <a:rPr lang="da-DK" dirty="0" smtClean="0"/>
              <a:t>Drivhusgasafgifter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Hvad </a:t>
            </a:r>
            <a:r>
              <a:rPr lang="da-DK" dirty="0"/>
              <a:t>er det, og hvem betaler?</a:t>
            </a:r>
            <a:endParaRPr lang="da-DK" sz="2600" dirty="0">
              <a:latin typeface="Lucida Sans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Biomasse er afgiftsfri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10</a:t>
            </a:fld>
            <a:endParaRPr lang="da-DK" dirty="0"/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6260"/>
            <a:ext cx="8280920" cy="43690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ktangel 2"/>
          <p:cNvSpPr/>
          <p:nvPr/>
        </p:nvSpPr>
        <p:spPr>
          <a:xfrm>
            <a:off x="498202" y="1063914"/>
            <a:ext cx="8224018" cy="372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0000"/>
              </a:lnSpc>
              <a:spcAft>
                <a:spcPts val="200"/>
              </a:spcAft>
              <a:tabLst>
                <a:tab pos="630555" algn="l"/>
              </a:tabLst>
            </a:pPr>
            <a:r>
              <a:rPr lang="da-DK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Forbrug af fossile brændsler og biomasse vs drivhusgasafgifterne</a:t>
            </a:r>
          </a:p>
        </p:txBody>
      </p:sp>
    </p:spTree>
    <p:extLst>
      <p:ext uri="{BB962C8B-B14F-4D97-AF65-F5344CB8AC3E}">
        <p14:creationId xmlns:p14="http://schemas.microsoft.com/office/powerpoint/2010/main" val="40541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Drivhusgasafgifter og -emissioner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11</a:t>
            </a:fld>
            <a:endParaRPr lang="da-DK" dirty="0"/>
          </a:p>
        </p:txBody>
      </p:sp>
      <p:pic>
        <p:nvPicPr>
          <p:cNvPr id="5" name="Pladsholder til indhold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39284"/>
            <a:ext cx="8224018" cy="44986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5"/>
          <p:cNvSpPr/>
          <p:nvPr/>
        </p:nvSpPr>
        <p:spPr>
          <a:xfrm>
            <a:off x="467544" y="1142252"/>
            <a:ext cx="6966520" cy="341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0000"/>
              </a:lnSpc>
              <a:spcAft>
                <a:spcPts val="200"/>
              </a:spcAft>
              <a:tabLst>
                <a:tab pos="630555" algn="l"/>
              </a:tabLst>
            </a:pPr>
            <a:r>
              <a:rPr lang="da-DK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ikke-kvoteomfattede drivhusgasemissioner på dansk område</a:t>
            </a:r>
          </a:p>
        </p:txBody>
      </p:sp>
    </p:spTree>
    <p:extLst>
      <p:ext uri="{BB962C8B-B14F-4D97-AF65-F5344CB8AC3E}">
        <p14:creationId xmlns:p14="http://schemas.microsoft.com/office/powerpoint/2010/main" val="10456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0"/>
            <a:r>
              <a:rPr lang="da-DK" dirty="0" smtClean="0"/>
              <a:t>Provenu pr. ton drivhusgas?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12</a:t>
            </a:fld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467543" y="1151562"/>
            <a:ext cx="8064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Provenu af </a:t>
            </a:r>
            <a:r>
              <a:rPr lang="da-DK" sz="1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drivhusgasafgift divideret med </a:t>
            </a:r>
            <a:r>
              <a:rPr lang="da-DK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ikke-kvoteomfattede drivhusgasemissioner på dansk </a:t>
            </a:r>
            <a:r>
              <a:rPr lang="da-DK" sz="1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område</a:t>
            </a:r>
            <a:endParaRPr lang="da-DK" sz="1600" dirty="0">
              <a:latin typeface="Arial Narrow" panose="020B0606020202030204" pitchFamily="34" charset="0"/>
            </a:endParaRPr>
          </a:p>
        </p:txBody>
      </p:sp>
      <p:pic>
        <p:nvPicPr>
          <p:cNvPr id="8" name="Billed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484784"/>
            <a:ext cx="7992889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45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9532" y="58479"/>
            <a:ext cx="8208912" cy="1143000"/>
          </a:xfrm>
        </p:spPr>
        <p:txBody>
          <a:bodyPr/>
          <a:lstStyle/>
          <a:p>
            <a:pPr hangingPunct="0"/>
            <a:r>
              <a:rPr lang="da-DK" dirty="0"/>
              <a:t>Hvem betaler drivhusgasafgifterne?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359532" y="902334"/>
            <a:ext cx="7992888" cy="372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0000"/>
              </a:lnSpc>
              <a:spcAft>
                <a:spcPts val="200"/>
              </a:spcAft>
              <a:tabLst>
                <a:tab pos="630555" algn="l"/>
              </a:tabLst>
            </a:pPr>
            <a:r>
              <a:rPr lang="da-DK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Branchefordeling af drivhusgasafgifter og drivhusgasudledningerne. 2019 </a:t>
            </a:r>
          </a:p>
        </p:txBody>
      </p:sp>
      <p:pic>
        <p:nvPicPr>
          <p:cNvPr id="7" name="Billed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9"/>
            <a:ext cx="7992888" cy="40324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felt 2"/>
          <p:cNvSpPr txBox="1"/>
          <p:nvPr/>
        </p:nvSpPr>
        <p:spPr>
          <a:xfrm>
            <a:off x="857578" y="5392822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Arial Narrow" panose="020B0606020202030204" pitchFamily="34" charset="0"/>
              </a:rPr>
              <a:t>Drivhusgasudledninger på dansk område </a:t>
            </a:r>
            <a:r>
              <a:rPr lang="da-DK" sz="1400" dirty="0" err="1" smtClean="0">
                <a:latin typeface="Arial Narrow" panose="020B0606020202030204" pitchFamily="34" charset="0"/>
              </a:rPr>
              <a:t>eksl</a:t>
            </a:r>
            <a:r>
              <a:rPr lang="da-DK" sz="1400" dirty="0" smtClean="0">
                <a:latin typeface="Arial Narrow" panose="020B0606020202030204" pitchFamily="34" charset="0"/>
              </a:rPr>
              <a:t>. kvoteomfattede emissioner og emissioner fra afbrænding af biomasse. </a:t>
            </a:r>
            <a:endParaRPr lang="da-DK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Indtægt af brændselsafgifter, CO2-afgiften og CO2-kvoter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14</a:t>
            </a:fld>
            <a:endParaRPr lang="da-DK" dirty="0"/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7433"/>
            <a:ext cx="8208912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ktangel 2"/>
          <p:cNvSpPr/>
          <p:nvPr/>
        </p:nvSpPr>
        <p:spPr>
          <a:xfrm>
            <a:off x="482650" y="1348101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Indtægt af brændselsafgifter, CO</a:t>
            </a:r>
            <a:r>
              <a:rPr lang="da-DK" sz="1600" baseline="-25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a-DK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-afgiften og CO</a:t>
            </a:r>
            <a:r>
              <a:rPr lang="da-DK" sz="1600" baseline="-25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a-DK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-kvoter</a:t>
            </a:r>
            <a:endParaRPr lang="da-DK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Et samarbejde mellem grønt nationalregnskab og offentlige finanser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Forfattere </a:t>
            </a:r>
          </a:p>
          <a:p>
            <a:pPr lvl="2"/>
            <a:r>
              <a:rPr lang="da-DK" dirty="0" smtClean="0"/>
              <a:t>Emil Urhammer, Sara Svantesson, Leif Hoffmann og Thomas Eisler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45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Motivation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Danmarks reduktionsmål på 70 pct. i 2030</a:t>
            </a:r>
          </a:p>
          <a:p>
            <a:r>
              <a:rPr lang="da-DK" dirty="0" smtClean="0"/>
              <a:t>Afgifter fremhæves </a:t>
            </a:r>
            <a:r>
              <a:rPr lang="da-DK" dirty="0" smtClean="0"/>
              <a:t>ofte</a:t>
            </a:r>
            <a:r>
              <a:rPr lang="da-DK" dirty="0" smtClean="0"/>
              <a:t> </a:t>
            </a:r>
            <a:r>
              <a:rPr lang="da-DK" dirty="0" smtClean="0"/>
              <a:t>som et afgørende instrument i opnåelsen af målet </a:t>
            </a:r>
          </a:p>
          <a:p>
            <a:r>
              <a:rPr lang="da-DK" dirty="0" smtClean="0"/>
              <a:t>Give </a:t>
            </a:r>
            <a:r>
              <a:rPr lang="da-DK" dirty="0" smtClean="0"/>
              <a:t>indblik i og overblik over emnet for den alment interesserede læser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26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drivhusgasafgifter?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Lidt baggrund: grønne afgifter - klimaafgifter - drivhusgasafgifter</a:t>
            </a:r>
          </a:p>
          <a:p>
            <a:r>
              <a:rPr lang="da-DK" dirty="0" smtClean="0"/>
              <a:t>Definition </a:t>
            </a:r>
            <a:r>
              <a:rPr lang="da-DK" dirty="0" smtClean="0"/>
              <a:t>i denne analyse</a:t>
            </a:r>
          </a:p>
          <a:p>
            <a:pPr lvl="2"/>
            <a:r>
              <a:rPr lang="da-DK" dirty="0" smtClean="0"/>
              <a:t>Afgifter </a:t>
            </a:r>
            <a:r>
              <a:rPr lang="da-DK" dirty="0"/>
              <a:t>lagt direkte </a:t>
            </a:r>
            <a:r>
              <a:rPr lang="da-DK" dirty="0" smtClean="0"/>
              <a:t>enten på </a:t>
            </a:r>
            <a:r>
              <a:rPr lang="da-DK" dirty="0"/>
              <a:t>fossile brændsler eller </a:t>
            </a:r>
            <a:r>
              <a:rPr lang="da-DK" dirty="0" smtClean="0"/>
              <a:t>på udledning </a:t>
            </a:r>
            <a:r>
              <a:rPr lang="da-DK" dirty="0"/>
              <a:t>af </a:t>
            </a:r>
            <a:r>
              <a:rPr lang="da-DK" dirty="0" smtClean="0"/>
              <a:t>drivhusgasser</a:t>
            </a:r>
          </a:p>
          <a:p>
            <a:r>
              <a:rPr lang="da-DK" dirty="0" smtClean="0"/>
              <a:t>To betalingsregimer for drivhusgasudledninger</a:t>
            </a:r>
          </a:p>
          <a:p>
            <a:pPr lvl="2"/>
            <a:r>
              <a:rPr lang="da-DK" dirty="0" smtClean="0"/>
              <a:t>Drivhusgasafgifter</a:t>
            </a:r>
          </a:p>
          <a:p>
            <a:pPr lvl="2"/>
            <a:r>
              <a:rPr lang="da-DK" dirty="0" smtClean="0"/>
              <a:t>CO2-kvoter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304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0"/>
            <a:r>
              <a:rPr lang="da-DK" dirty="0"/>
              <a:t>Hvilke drivhusgasafgifter har vi i Danmark?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3989040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Brændselsafgifterne </a:t>
            </a:r>
          </a:p>
          <a:p>
            <a:pPr lvl="1"/>
            <a:r>
              <a:rPr lang="da-DK" dirty="0"/>
              <a:t>S</a:t>
            </a:r>
            <a:r>
              <a:rPr lang="da-DK" dirty="0" smtClean="0"/>
              <a:t>tammer fra tiden før </a:t>
            </a:r>
            <a:r>
              <a:rPr lang="da-DK" dirty="0"/>
              <a:t>klimaforandringerne kom på den politiske </a:t>
            </a:r>
            <a:r>
              <a:rPr lang="da-DK" dirty="0" smtClean="0"/>
              <a:t>dagsorden</a:t>
            </a:r>
          </a:p>
          <a:p>
            <a:pPr lvl="1"/>
            <a:r>
              <a:rPr lang="da-DK" dirty="0" smtClean="0"/>
              <a:t>Brændselsafgifterne er lagt </a:t>
            </a:r>
            <a:r>
              <a:rPr lang="da-DK" dirty="0"/>
              <a:t>på mængden af de enkelte </a:t>
            </a:r>
            <a:r>
              <a:rPr lang="da-DK" dirty="0" smtClean="0"/>
              <a:t>brændselstyper (ton, liter, kubikmeter)</a:t>
            </a:r>
          </a:p>
          <a:p>
            <a:pPr lvl="1"/>
            <a:r>
              <a:rPr lang="da-DK" dirty="0" smtClean="0"/>
              <a:t>Et virvar af varierende satset, fritagelser og reduktioner </a:t>
            </a:r>
          </a:p>
          <a:p>
            <a:r>
              <a:rPr lang="da-DK" dirty="0"/>
              <a:t>CO2-afgiften </a:t>
            </a:r>
          </a:p>
          <a:p>
            <a:pPr lvl="1"/>
            <a:r>
              <a:rPr lang="da-DK" dirty="0"/>
              <a:t>I</a:t>
            </a:r>
            <a:r>
              <a:rPr lang="da-DK" dirty="0" smtClean="0"/>
              <a:t>ndført </a:t>
            </a:r>
            <a:r>
              <a:rPr lang="da-DK" dirty="0"/>
              <a:t>som en reaktion på klimaforandringerne (1992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Afgiftssatsen </a:t>
            </a:r>
            <a:r>
              <a:rPr lang="da-DK" dirty="0"/>
              <a:t>udregnes på basis af de drivhusgasser, som udledes ved afbrænding af </a:t>
            </a:r>
            <a:r>
              <a:rPr lang="da-DK" dirty="0" smtClean="0"/>
              <a:t>fossile brændsler (CO2 og metan)</a:t>
            </a:r>
          </a:p>
          <a:p>
            <a:pPr lvl="1"/>
            <a:r>
              <a:rPr lang="da-DK" dirty="0"/>
              <a:t>CO2-afgiften eller en lignende emissionsafgift kunne i princippet udvides </a:t>
            </a:r>
            <a:r>
              <a:rPr lang="da-DK" dirty="0" smtClean="0"/>
              <a:t>til </a:t>
            </a:r>
            <a:r>
              <a:rPr lang="da-DK" dirty="0"/>
              <a:t>ikke-energirelaterede drivhusgasudledninger </a:t>
            </a:r>
            <a:r>
              <a:rPr lang="da-DK" dirty="0" smtClean="0"/>
              <a:t>for </a:t>
            </a:r>
            <a:r>
              <a:rPr lang="da-DK" dirty="0"/>
              <a:t>eksempel landbrugets udledninger af metan og lattergas, men </a:t>
            </a:r>
            <a:r>
              <a:rPr lang="da-DK" dirty="0" smtClean="0"/>
              <a:t>er udelukkende </a:t>
            </a:r>
            <a:r>
              <a:rPr lang="da-DK" dirty="0"/>
              <a:t>lagt på fossile brændsler. </a:t>
            </a:r>
            <a:endParaRPr lang="da-DK" dirty="0" smtClean="0"/>
          </a:p>
          <a:p>
            <a:pPr lvl="1"/>
            <a:r>
              <a:rPr lang="da-DK" dirty="0"/>
              <a:t>Et virvar af </a:t>
            </a:r>
            <a:r>
              <a:rPr lang="da-DK" dirty="0" smtClean="0"/>
              <a:t>varierende satset</a:t>
            </a:r>
            <a:r>
              <a:rPr lang="da-DK" dirty="0"/>
              <a:t>, fritagelser og reduktioner </a:t>
            </a:r>
          </a:p>
          <a:p>
            <a:pPr lvl="1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34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8012"/>
            <a:ext cx="8208912" cy="1143000"/>
          </a:xfrm>
        </p:spPr>
        <p:txBody>
          <a:bodyPr/>
          <a:lstStyle/>
          <a:p>
            <a:r>
              <a:rPr lang="da-DK" dirty="0"/>
              <a:t>Hvilke drivhusgasafgifter har vi i Danmark?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6</a:t>
            </a:fld>
            <a:endParaRPr lang="da-DK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23903"/>
              </p:ext>
            </p:extLst>
          </p:nvPr>
        </p:nvGraphicFramePr>
        <p:xfrm>
          <a:off x="827584" y="2276872"/>
          <a:ext cx="6264696" cy="2808309"/>
        </p:xfrm>
        <a:graphic>
          <a:graphicData uri="http://schemas.openxmlformats.org/drawingml/2006/table">
            <a:tbl>
              <a:tblPr firstRow="1" firstCol="1" bandRow="1"/>
              <a:tblGrid>
                <a:gridCol w="5591953">
                  <a:extLst>
                    <a:ext uri="{9D8B030D-6E8A-4147-A177-3AD203B41FA5}">
                      <a16:colId xmlns:a16="http://schemas.microsoft.com/office/drawing/2014/main" val="2111205918"/>
                    </a:ext>
                  </a:extLst>
                </a:gridCol>
                <a:gridCol w="672743">
                  <a:extLst>
                    <a:ext uri="{9D8B030D-6E8A-4147-A177-3AD203B41FA5}">
                      <a16:colId xmlns:a16="http://schemas.microsoft.com/office/drawing/2014/main" val="1619313205"/>
                    </a:ext>
                  </a:extLst>
                </a:gridCol>
              </a:tblGrid>
              <a:tr h="401187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Drivhusgasafgifter total</a:t>
                      </a:r>
                      <a:endParaRPr lang="da-DK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25,74</a:t>
                      </a:r>
                      <a:endParaRPr lang="da-DK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457572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Brændselsafgifter total</a:t>
                      </a:r>
                      <a:endParaRPr lang="da-DK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22,18</a:t>
                      </a:r>
                      <a:endParaRPr lang="da-DK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895127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indent="101600" algn="l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Afgift af visse olieprodukter</a:t>
                      </a:r>
                      <a:endParaRPr lang="da-DK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9,97</a:t>
                      </a:r>
                      <a:endParaRPr lang="da-DK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446578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indent="101600" algn="l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Afgift af benzin</a:t>
                      </a:r>
                      <a:endParaRPr lang="da-DK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7,66</a:t>
                      </a:r>
                      <a:endParaRPr lang="da-DK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738480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indent="101600" algn="l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Afgift af naturgas</a:t>
                      </a:r>
                      <a:endParaRPr lang="da-DK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2,78</a:t>
                      </a:r>
                      <a:endParaRPr lang="da-DK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851271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indent="101600" algn="l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Afgift af kul  </a:t>
                      </a:r>
                      <a:endParaRPr lang="da-DK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1,77</a:t>
                      </a:r>
                      <a:endParaRPr lang="da-DK" sz="16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974585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Afgift af kuldioxid (CO2-afgiften)</a:t>
                      </a:r>
                      <a:endParaRPr lang="da-DK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da-DK" sz="16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220062"/>
                  </a:ext>
                </a:extLst>
              </a:tr>
            </a:tbl>
          </a:graphicData>
        </a:graphic>
      </p:graphicFrame>
      <p:sp>
        <p:nvSpPr>
          <p:cNvPr id="7" name="Tekstfelt 6"/>
          <p:cNvSpPr txBox="1"/>
          <p:nvPr/>
        </p:nvSpPr>
        <p:spPr>
          <a:xfrm>
            <a:off x="683568" y="1652993"/>
            <a:ext cx="6768752" cy="371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ct val="110000"/>
              </a:lnSpc>
              <a:spcAft>
                <a:spcPts val="200"/>
              </a:spcAft>
              <a:tabLst>
                <a:tab pos="630555" algn="l"/>
              </a:tabLst>
            </a:pPr>
            <a:r>
              <a:rPr lang="da-DK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Drivhusgasafgifterne og deres provenu i mia. kr.</a:t>
            </a:r>
            <a:r>
              <a:rPr lang="da-DK" dirty="0">
                <a:latin typeface="Arial Narrow" panose="020B0606020202030204" pitchFamily="34" charset="0"/>
                <a:ea typeface="Times New Roman" panose="02020603050405020304" pitchFamily="18" charset="0"/>
              </a:rPr>
              <a:t> 2019</a:t>
            </a:r>
            <a:endParaRPr lang="da-DK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705593" y="535137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Arial Narrow" panose="020B0606020202030204" pitchFamily="34" charset="0"/>
              </a:rPr>
              <a:t>Et ‘øjebliksbillede’ </a:t>
            </a:r>
            <a:endParaRPr lang="da-D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0"/>
            <a:r>
              <a:rPr lang="da-DK" dirty="0"/>
              <a:t>D</a:t>
            </a:r>
            <a:r>
              <a:rPr lang="da-DK" dirty="0" smtClean="0"/>
              <a:t>rivhusgasafgifterne og de øvrige skatter og afgifter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7</a:t>
            </a:fld>
            <a:endParaRPr lang="da-DK" dirty="0"/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632848" cy="439248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felt 5"/>
          <p:cNvSpPr txBox="1"/>
          <p:nvPr/>
        </p:nvSpPr>
        <p:spPr>
          <a:xfrm flipH="1">
            <a:off x="488687" y="1431069"/>
            <a:ext cx="650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>
                <a:latin typeface="Arial Narrow" panose="020B0606020202030204" pitchFamily="34" charset="0"/>
              </a:rPr>
              <a:t>Provenu </a:t>
            </a:r>
            <a:r>
              <a:rPr lang="da-DK" smtClean="0">
                <a:latin typeface="Arial Narrow" panose="020B0606020202030204" pitchFamily="34" charset="0"/>
              </a:rPr>
              <a:t>af </a:t>
            </a:r>
            <a:r>
              <a:rPr lang="da-DK" dirty="0">
                <a:latin typeface="Arial Narrow" panose="020B0606020202030204" pitchFamily="34" charset="0"/>
              </a:rPr>
              <a:t>forskellige typer af skatter og afgifter. 2019</a:t>
            </a:r>
          </a:p>
        </p:txBody>
      </p:sp>
    </p:spTree>
    <p:extLst>
      <p:ext uri="{BB962C8B-B14F-4D97-AF65-F5344CB8AC3E}">
        <p14:creationId xmlns:p14="http://schemas.microsoft.com/office/powerpoint/2010/main" val="12524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Drivhusgasafgifternes andel af de samlede skatter og afgifter og BNP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8</a:t>
            </a:fld>
            <a:endParaRPr lang="da-DK" dirty="0"/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6768752" cy="41598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ktangel 2"/>
          <p:cNvSpPr/>
          <p:nvPr/>
        </p:nvSpPr>
        <p:spPr>
          <a:xfrm>
            <a:off x="467544" y="1470955"/>
            <a:ext cx="82240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Drivhusgasafgifternes andel af de samlede skatter og afgifter og BNP</a:t>
            </a:r>
            <a:endParaRPr lang="da-DK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Drivhusgasafgifter og forbrug af fossile brændsler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9</a:t>
            </a:fld>
            <a:endParaRPr lang="da-DK" dirty="0"/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7638"/>
            <a:ext cx="5395595" cy="2158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led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5400040" cy="21990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ktangel 2"/>
          <p:cNvSpPr/>
          <p:nvPr/>
        </p:nvSpPr>
        <p:spPr>
          <a:xfrm>
            <a:off x="467544" y="1102371"/>
            <a:ext cx="2566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Provenu af drivhusgasafgifterne efter type </a:t>
            </a:r>
            <a:endParaRPr lang="da-DK" sz="1200" dirty="0">
              <a:latin typeface="Arial Narrow" panose="020B0606020202030204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513732" y="3577533"/>
            <a:ext cx="2324675" cy="278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>
              <a:lnSpc>
                <a:spcPct val="110000"/>
              </a:lnSpc>
              <a:spcAft>
                <a:spcPts val="200"/>
              </a:spcAft>
              <a:tabLst>
                <a:tab pos="630555" algn="l"/>
              </a:tabLst>
            </a:pPr>
            <a:r>
              <a:rPr lang="da-DK" sz="12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Forbrug af fossile brændsler efter type</a:t>
            </a:r>
          </a:p>
        </p:txBody>
      </p:sp>
    </p:spTree>
    <p:extLst>
      <p:ext uri="{BB962C8B-B14F-4D97-AF65-F5344CB8AC3E}">
        <p14:creationId xmlns:p14="http://schemas.microsoft.com/office/powerpoint/2010/main" val="56564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stGree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DstGrøn</Template>
  <TotalTime>269</TotalTime>
  <Words>406</Words>
  <Application>Microsoft Office PowerPoint</Application>
  <PresentationFormat>Skærmshow (4:3)</PresentationFormat>
  <Paragraphs>76</Paragraphs>
  <Slides>14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Georgia</vt:lpstr>
      <vt:lpstr>Lucida Sans</vt:lpstr>
      <vt:lpstr>Lucida Sans Unicode</vt:lpstr>
      <vt:lpstr>Times New Roman</vt:lpstr>
      <vt:lpstr>Wingdings</vt:lpstr>
      <vt:lpstr>DstGreen</vt:lpstr>
      <vt:lpstr>Drivhusgasafgifter</vt:lpstr>
      <vt:lpstr>Et samarbejde mellem grønt nationalregnskab og offentlige finanser</vt:lpstr>
      <vt:lpstr>Motivation </vt:lpstr>
      <vt:lpstr>Hvad er drivhusgasafgifter?</vt:lpstr>
      <vt:lpstr>Hvilke drivhusgasafgifter har vi i Danmark?</vt:lpstr>
      <vt:lpstr>Hvilke drivhusgasafgifter har vi i Danmark?</vt:lpstr>
      <vt:lpstr>Drivhusgasafgifterne og de øvrige skatter og afgifter</vt:lpstr>
      <vt:lpstr>Drivhusgasafgifternes andel af de samlede skatter og afgifter og BNP</vt:lpstr>
      <vt:lpstr>Drivhusgasafgifter og forbrug af fossile brændsler </vt:lpstr>
      <vt:lpstr>Biomasse er afgiftsfri</vt:lpstr>
      <vt:lpstr>Drivhusgasafgifter og -emissioner</vt:lpstr>
      <vt:lpstr>Provenu pr. ton drivhusgas?</vt:lpstr>
      <vt:lpstr>Hvem betaler drivhusgasafgifterne?</vt:lpstr>
      <vt:lpstr>Indtægt af brændselsafgifter, CO2-afgiften og CO2-kvoter</vt:lpstr>
    </vt:vector>
  </TitlesOfParts>
  <Company>Danmarks Statistik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Drivhusgasafgifter</dc:title>
  <dc:creator>Emil Urhammer</dc:creator>
  <cp:lastModifiedBy>Emil Urhammer</cp:lastModifiedBy>
  <cp:revision>38</cp:revision>
  <dcterms:created xsi:type="dcterms:W3CDTF">2020-11-25T13:18:25Z</dcterms:created>
  <dcterms:modified xsi:type="dcterms:W3CDTF">2021-01-21T09:55:43Z</dcterms:modified>
</cp:coreProperties>
</file>